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63" r:id="rId2"/>
    <p:sldId id="260" r:id="rId3"/>
    <p:sldId id="256" r:id="rId4"/>
    <p:sldId id="257" r:id="rId5"/>
    <p:sldId id="258" r:id="rId6"/>
    <p:sldId id="259" r:id="rId7"/>
    <p:sldId id="264" r:id="rId8"/>
    <p:sldId id="261" r:id="rId9"/>
    <p:sldId id="262" r:id="rId10"/>
  </p:sldIdLst>
  <p:sldSz cx="12801600" cy="9601200" type="A3"/>
  <p:notesSz cx="6858000" cy="9144000"/>
  <p:defaultTextStyle>
    <a:defPPr>
      <a:defRPr lang="en-US"/>
    </a:defPPr>
    <a:lvl1pPr marL="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010"/>
    <p:restoredTop sz="94669"/>
  </p:normalViewPr>
  <p:slideViewPr>
    <p:cSldViewPr snapToGrid="0" snapToObjects="1">
      <p:cViewPr>
        <p:scale>
          <a:sx n="50" d="100"/>
          <a:sy n="50" d="100"/>
        </p:scale>
        <p:origin x="64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2D338-5503-2745-A3B9-94235F5E7919}" type="datetimeFigureOut">
              <a:rPr lang="en-US" smtClean="0"/>
              <a:t>1/23/18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43754-14D5-9746-A219-7ABC0203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0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3754-14D5-9746-A219-7ABC02036C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0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3754-14D5-9746-A219-7ABC02036C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2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3754-14D5-9746-A219-7ABC02036C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110" y="147305"/>
            <a:ext cx="11041380" cy="1152298"/>
          </a:xfrm>
        </p:spPr>
        <p:txBody>
          <a:bodyPr>
            <a:normAutofit/>
          </a:bodyPr>
          <a:lstStyle>
            <a:lvl1pPr>
              <a:defRPr sz="4600" spc="60" baseline="0">
                <a:latin typeface="Avenir Heavy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60620" y="8928169"/>
            <a:ext cx="2880360" cy="511175"/>
          </a:xfrm>
        </p:spPr>
        <p:txBody>
          <a:bodyPr/>
          <a:lstStyle>
            <a:lvl1pPr algn="ctr">
              <a:defRPr baseline="0">
                <a:latin typeface="Avenir Black" charset="0"/>
              </a:defRPr>
            </a:lvl1pPr>
          </a:lstStyle>
          <a:p>
            <a:fld id="{50990815-81B1-2248-A564-E0653E57C8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80110" y="1469007"/>
            <a:ext cx="11041380" cy="1591446"/>
          </a:xfrm>
        </p:spPr>
        <p:txBody>
          <a:bodyPr/>
          <a:lstStyle>
            <a:lvl1pPr>
              <a:defRPr sz="2400" baseline="0"/>
            </a:lvl1pPr>
          </a:lstStyle>
          <a:p>
            <a:pPr lvl="0"/>
            <a:r>
              <a:rPr lang="en-US" dirty="0" smtClean="0"/>
              <a:t>Second </a:t>
            </a:r>
          </a:p>
          <a:p>
            <a:pPr lvl="1"/>
            <a:r>
              <a:rPr lang="en-US" dirty="0" smtClean="0"/>
              <a:t>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-198783" y="1232453"/>
            <a:ext cx="13716000" cy="0"/>
          </a:xfrm>
          <a:prstGeom prst="line">
            <a:avLst/>
          </a:prstGeom>
          <a:ln w="666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306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8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 baseline="0">
          <a:solidFill>
            <a:schemeClr val="tx1"/>
          </a:solidFill>
          <a:latin typeface="Avenir Book" charset="0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 baseline="0">
          <a:solidFill>
            <a:schemeClr val="tx1"/>
          </a:solidFill>
          <a:latin typeface="Avenir Book" charset="0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 baseline="0">
          <a:solidFill>
            <a:schemeClr val="tx1"/>
          </a:solidFill>
          <a:latin typeface="Avenir Book" charset="0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venir Book" charset="0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 baseline="0">
          <a:solidFill>
            <a:schemeClr val="tx1"/>
          </a:solidFill>
          <a:latin typeface="Avenir Book" charset="0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 baseline="0">
          <a:solidFill>
            <a:schemeClr val="tx1"/>
          </a:solidFill>
          <a:latin typeface="Avenir Book" charset="0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59799">
            <a:off x="7504880" y="2031847"/>
            <a:ext cx="1376407" cy="131729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953" y="2068162"/>
            <a:ext cx="3492111" cy="137394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92432">
            <a:off x="10793241" y="544004"/>
            <a:ext cx="2098668" cy="132271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36219">
            <a:off x="-38385" y="1206098"/>
            <a:ext cx="1732113" cy="131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167" y="1776874"/>
            <a:ext cx="1618647" cy="152943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704" y="1916546"/>
            <a:ext cx="1700492" cy="11991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950" y="121904"/>
            <a:ext cx="10881360" cy="1408747"/>
          </a:xfrm>
        </p:spPr>
        <p:txBody>
          <a:bodyPr/>
          <a:lstStyle/>
          <a:p>
            <a:r>
              <a:rPr lang="en-US" b="1" i="1" dirty="0" smtClean="0">
                <a:latin typeface="Avenir Black Oblique" charset="0"/>
                <a:ea typeface="Avenir Black Oblique" charset="0"/>
                <a:cs typeface="Avenir Black Oblique" charset="0"/>
              </a:rPr>
              <a:t>Design Dash</a:t>
            </a:r>
            <a:endParaRPr lang="en-US" b="1" i="1" dirty="0">
              <a:latin typeface="Avenir Black Oblique" charset="0"/>
              <a:ea typeface="Avenir Black Oblique" charset="0"/>
              <a:cs typeface="Avenir Black Oblique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10030" y="1414033"/>
            <a:ext cx="9601200" cy="135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None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64008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28016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192024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56032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20040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4048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8056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2064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i="1" dirty="0" smtClean="0">
                <a:latin typeface="Avenir Light Oblique" charset="0"/>
                <a:ea typeface="Avenir Light Oblique" charset="0"/>
                <a:cs typeface="Avenir Light Oblique" charset="0"/>
              </a:rPr>
              <a:t>设计思维步骤和工具的快速体验指南</a:t>
            </a:r>
            <a:endParaRPr lang="en-US" sz="2400" i="1" dirty="0">
              <a:latin typeface="Avenir Light Oblique" charset="0"/>
              <a:ea typeface="Avenir Light Oblique" charset="0"/>
              <a:cs typeface="Avenir Light Obliq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328769"/>
            <a:ext cx="12801599" cy="1281029"/>
          </a:xfrm>
          <a:prstGeom prst="rect">
            <a:avLst/>
          </a:prstGeom>
          <a:solidFill>
            <a:schemeClr val="tx1"/>
          </a:solidFill>
        </p:spPr>
        <p:txBody>
          <a:bodyPr wrap="square" lIns="360000" tIns="360000" rIns="360000" bIns="360000" rtlCol="0" anchor="ctr" anchorCtr="0">
            <a:spAutoFit/>
          </a:bodyPr>
          <a:lstStyle/>
          <a:p>
            <a:pPr algn="ctr"/>
            <a:r>
              <a:rPr lang="zh-CN" altLang="en-US" sz="3600" b="1" spc="60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稍等！暂时先不要打开！</a:t>
            </a:r>
            <a:endParaRPr lang="en-US" sz="3600" b="1" spc="60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1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1973" y="4995583"/>
            <a:ext cx="1989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团队成员</a:t>
            </a: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 (3-4</a:t>
            </a:r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人</a:t>
            </a: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)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031654" y="4721492"/>
            <a:ext cx="21210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70" dirty="0">
                <a:latin typeface="Avenir Black" charset="0"/>
                <a:ea typeface="Avenir Black" charset="0"/>
                <a:cs typeface="Avenir Black" charset="0"/>
              </a:rPr>
              <a:t>从</a:t>
            </a: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1</a:t>
            </a:r>
            <a:r>
              <a:rPr lang="en-US" altLang="zh-CN" sz="1800" b="1" spc="70" dirty="0" smtClean="0">
                <a:latin typeface="Avenir Black" charset="0"/>
                <a:ea typeface="Avenir Black" charset="0"/>
                <a:cs typeface="Avenir Black" charset="0"/>
              </a:rPr>
              <a:t>-</a:t>
            </a: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20</a:t>
            </a:r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中选择一个</a:t>
            </a:r>
            <a:endParaRPr lang="en-US" altLang="zh-CN" sz="1800" b="1" spc="70" dirty="0" smtClean="0">
              <a:latin typeface="Avenir Black" charset="0"/>
              <a:ea typeface="Avenir Black" charset="0"/>
              <a:cs typeface="Avenir Black" charset="0"/>
            </a:endParaRPr>
          </a:p>
          <a:p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喜欢的数字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8510446"/>
            <a:ext cx="12801599" cy="1096363"/>
          </a:xfrm>
          <a:prstGeom prst="rect">
            <a:avLst/>
          </a:prstGeom>
          <a:solidFill>
            <a:schemeClr val="tx1"/>
          </a:solidFill>
        </p:spPr>
        <p:txBody>
          <a:bodyPr wrap="square" lIns="360000" tIns="360000" rIns="360000" bIns="360000" rtlCol="0" anchor="ctr" anchorCtr="0">
            <a:spAutoFit/>
          </a:bodyPr>
          <a:lstStyle/>
          <a:p>
            <a:pPr algn="ctr"/>
            <a:r>
              <a:rPr lang="zh-CN" altLang="en-US" sz="2400" b="1" spc="60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好</a:t>
            </a:r>
            <a:r>
              <a:rPr lang="zh-CN" altLang="en-US" sz="2400" b="1" spc="60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了，现在一切准备就绪！</a:t>
            </a:r>
            <a:endParaRPr lang="en-US" sz="2400" b="1" spc="60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0719" y="5531232"/>
            <a:ext cx="2340000" cy="2340000"/>
            <a:chOff x="430200" y="5531232"/>
            <a:chExt cx="2340000" cy="2340000"/>
          </a:xfrm>
        </p:grpSpPr>
        <p:sp>
          <p:nvSpPr>
            <p:cNvPr id="12" name="Rectangle 11"/>
            <p:cNvSpPr/>
            <p:nvPr/>
          </p:nvSpPr>
          <p:spPr>
            <a:xfrm>
              <a:off x="430200" y="5531232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0200" y="6541404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Avenir Book" charset="0"/>
                  <a:ea typeface="Avenir Book" charset="0"/>
                  <a:cs typeface="Avenir Book" charset="0"/>
                </a:rPr>
                <a:t>姓名</a:t>
              </a:r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 &amp; </a:t>
              </a:r>
              <a:r>
                <a:rPr lang="zh-CN" altLang="en-US" sz="1400" dirty="0" smtClean="0">
                  <a:latin typeface="Avenir Book" charset="0"/>
                  <a:ea typeface="Avenir Book" charset="0"/>
                  <a:cs typeface="Avenir Book" charset="0"/>
                </a:rPr>
                <a:t>标志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650890" y="5531232"/>
            <a:ext cx="2340003" cy="2340000"/>
            <a:chOff x="2890376" y="5531232"/>
            <a:chExt cx="2340003" cy="2340000"/>
          </a:xfrm>
        </p:grpSpPr>
        <p:sp>
          <p:nvSpPr>
            <p:cNvPr id="15" name="Rectangle 14"/>
            <p:cNvSpPr/>
            <p:nvPr/>
          </p:nvSpPr>
          <p:spPr>
            <a:xfrm>
              <a:off x="2890376" y="5531232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90379" y="6541405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Avenir Book" charset="0"/>
                  <a:ea typeface="Avenir Book" charset="0"/>
                  <a:cs typeface="Avenir Book" charset="0"/>
                </a:rPr>
                <a:t>姓名</a:t>
              </a:r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 &amp; </a:t>
              </a:r>
              <a:r>
                <a:rPr lang="zh-CN" altLang="en-US" sz="1400" dirty="0">
                  <a:latin typeface="Avenir Book" charset="0"/>
                  <a:ea typeface="Avenir Book" charset="0"/>
                  <a:cs typeface="Avenir Book" charset="0"/>
                </a:rPr>
                <a:t>标志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11064" y="5512130"/>
            <a:ext cx="2340002" cy="2340000"/>
            <a:chOff x="5350544" y="5512130"/>
            <a:chExt cx="2340002" cy="2340000"/>
          </a:xfrm>
        </p:grpSpPr>
        <p:sp>
          <p:nvSpPr>
            <p:cNvPr id="16" name="Rectangle 15"/>
            <p:cNvSpPr/>
            <p:nvPr/>
          </p:nvSpPr>
          <p:spPr>
            <a:xfrm>
              <a:off x="5350544" y="5512130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50546" y="6541407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Avenir Book" charset="0"/>
                  <a:ea typeface="Avenir Book" charset="0"/>
                  <a:cs typeface="Avenir Book" charset="0"/>
                </a:rPr>
                <a:t>姓名</a:t>
              </a:r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 &amp; </a:t>
              </a:r>
              <a:r>
                <a:rPr lang="zh-CN" altLang="en-US" sz="1400" dirty="0">
                  <a:latin typeface="Avenir Book" charset="0"/>
                  <a:ea typeface="Avenir Book" charset="0"/>
                  <a:cs typeface="Avenir Book" charset="0"/>
                </a:rPr>
                <a:t>标志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116853" y="5512130"/>
            <a:ext cx="2341623" cy="2340000"/>
            <a:chOff x="10116853" y="5512130"/>
            <a:chExt cx="2341623" cy="2340000"/>
          </a:xfrm>
        </p:grpSpPr>
        <p:sp>
          <p:nvSpPr>
            <p:cNvPr id="18" name="Rectangle 17"/>
            <p:cNvSpPr/>
            <p:nvPr/>
          </p:nvSpPr>
          <p:spPr>
            <a:xfrm>
              <a:off x="10116853" y="5512130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118476" y="6519637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Avenir Book" charset="0"/>
                  <a:ea typeface="Avenir Book" charset="0"/>
                  <a:cs typeface="Avenir Book" charset="0"/>
                </a:rPr>
                <a:t>数字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46282">
            <a:off x="400838" y="7587"/>
            <a:ext cx="2253100" cy="11265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790" y="2484707"/>
            <a:ext cx="1004763" cy="61870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571238" y="5512133"/>
            <a:ext cx="2340002" cy="2340000"/>
            <a:chOff x="7810719" y="5512133"/>
            <a:chExt cx="2340002" cy="2340000"/>
          </a:xfrm>
        </p:grpSpPr>
        <p:sp>
          <p:nvSpPr>
            <p:cNvPr id="31" name="Rectangle 30"/>
            <p:cNvSpPr/>
            <p:nvPr/>
          </p:nvSpPr>
          <p:spPr>
            <a:xfrm>
              <a:off x="7810719" y="5512133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10721" y="6541410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Avenir Book" charset="0"/>
                  <a:ea typeface="Avenir Book" charset="0"/>
                  <a:cs typeface="Avenir Book" charset="0"/>
                </a:rPr>
                <a:t>姓名</a:t>
              </a:r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 &amp; </a:t>
              </a:r>
              <a:r>
                <a:rPr lang="zh-CN" altLang="en-US" sz="1400" dirty="0">
                  <a:latin typeface="Avenir Book" charset="0"/>
                  <a:ea typeface="Avenir Book" charset="0"/>
                  <a:cs typeface="Avenir Book" charset="0"/>
                </a:rPr>
                <a:t>标志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你将要</a:t>
            </a:r>
            <a:r>
              <a:rPr lang="zh-CN" altLang="en-US" b="1" dirty="0" smtClean="0"/>
              <a:t>重新设计</a:t>
            </a:r>
            <a:r>
              <a:rPr lang="en-US" dirty="0" smtClean="0"/>
              <a:t>...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880110" y="3162702"/>
            <a:ext cx="4976404" cy="6296025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2000" dirty="0" smtClean="0"/>
              <a:t>早餐</a:t>
            </a:r>
            <a:endParaRPr lang="en-US" sz="20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2000" dirty="0" smtClean="0"/>
              <a:t>午餐</a:t>
            </a:r>
            <a:endParaRPr lang="en-US" sz="20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2000" dirty="0" smtClean="0"/>
              <a:t>晚餐</a:t>
            </a:r>
            <a:endParaRPr lang="en-US" sz="20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2000" dirty="0"/>
              <a:t>锻炼</a:t>
            </a:r>
            <a:endParaRPr lang="en-US" sz="20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2000" dirty="0"/>
              <a:t>结识新朋友</a:t>
            </a:r>
            <a:endParaRPr lang="en-US" sz="20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2000" dirty="0" smtClean="0"/>
              <a:t>和老朋友聚会</a:t>
            </a:r>
            <a:endParaRPr lang="en-US" sz="20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2000" dirty="0"/>
              <a:t>搬家</a:t>
            </a:r>
            <a:endParaRPr lang="en-US" sz="20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2000" dirty="0" smtClean="0"/>
              <a:t>庆祝自己的生日</a:t>
            </a:r>
            <a:endParaRPr lang="en-US" sz="20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2000" dirty="0"/>
              <a:t>睡觉</a:t>
            </a:r>
            <a:endParaRPr lang="en-US" sz="20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2000" dirty="0"/>
              <a:t>听</a:t>
            </a:r>
            <a:r>
              <a:rPr lang="zh-CN" altLang="en-US" sz="2000" dirty="0" smtClean="0"/>
              <a:t>音乐</a:t>
            </a:r>
            <a:endParaRPr lang="en-US" sz="20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714853" y="3162702"/>
            <a:ext cx="4976404" cy="6296025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 smtClean="0"/>
              <a:t>为假期做计划</a:t>
            </a:r>
            <a:endParaRPr lang="en-US" sz="2000" dirty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 smtClean="0"/>
              <a:t>在机场的体验</a:t>
            </a:r>
            <a:endParaRPr lang="en-US" sz="2000" dirty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/>
              <a:t>自驾游</a:t>
            </a:r>
            <a:endParaRPr lang="en-US" sz="20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 smtClean="0"/>
              <a:t>在不懂当地语言的国家旅行</a:t>
            </a:r>
            <a:endParaRPr lang="en-US" sz="2000" dirty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/>
              <a:t>学习一</a:t>
            </a:r>
            <a:r>
              <a:rPr lang="zh-CN" altLang="en-US" sz="2000" dirty="0" smtClean="0"/>
              <a:t>种新的语言</a:t>
            </a:r>
            <a:endParaRPr lang="en-US" sz="20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 smtClean="0"/>
              <a:t>在菜市场买菜</a:t>
            </a:r>
            <a:endParaRPr lang="en-US" sz="20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/>
              <a:t>洗衣服</a:t>
            </a:r>
            <a:endParaRPr lang="en-US" sz="2000" dirty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/>
              <a:t>读新闻</a:t>
            </a:r>
            <a:endParaRPr lang="en-US" sz="20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 smtClean="0"/>
              <a:t>种花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养植物</a:t>
            </a:r>
            <a:endParaRPr lang="en-US" sz="2000" dirty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/>
              <a:t>按照</a:t>
            </a:r>
            <a:r>
              <a:rPr lang="zh-CN" altLang="en-US" sz="2000" dirty="0" smtClean="0"/>
              <a:t>计划履行目标</a:t>
            </a:r>
            <a:endParaRPr lang="en-US" sz="2000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2</a:t>
            </a:fld>
            <a:endParaRPr lang="en-US"/>
          </a:p>
        </p:txBody>
      </p:sp>
      <p:sp>
        <p:nvSpPr>
          <p:cNvPr id="13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880110" y="1469007"/>
            <a:ext cx="11041380" cy="159144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圈出选择的数字，它就是你的设计挑战的题目！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可能是一个产品，一种体验，一项服务</a:t>
            </a:r>
            <a:r>
              <a:rPr lang="en-US" altLang="zh-CN" dirty="0" smtClean="0"/>
              <a:t>…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984" y="166381"/>
            <a:ext cx="1819728" cy="90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首先了解你的队友们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每个人分享自己有关设计主题的三条趣闻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00925" y="561247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02311" y="254074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09385" y="355685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姓名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&amp; </a:t>
            </a:r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标志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53967" y="6504348"/>
            <a:ext cx="257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姓名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&amp; </a:t>
            </a:r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标志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2" name="Text Placeholder 22"/>
          <p:cNvSpPr txBox="1">
            <a:spLocks/>
          </p:cNvSpPr>
          <p:nvPr/>
        </p:nvSpPr>
        <p:spPr>
          <a:xfrm>
            <a:off x="3480364" y="2997948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43" name="Text Placeholder 22"/>
          <p:cNvSpPr txBox="1">
            <a:spLocks/>
          </p:cNvSpPr>
          <p:nvPr/>
        </p:nvSpPr>
        <p:spPr>
          <a:xfrm>
            <a:off x="3474925" y="5967757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45" name="Oval 44"/>
          <p:cNvSpPr/>
          <p:nvPr/>
        </p:nvSpPr>
        <p:spPr>
          <a:xfrm>
            <a:off x="10008766" y="9013367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1094412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1138406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1182401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1226395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903168" y="561247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904554" y="254074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911628" y="355685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姓名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&amp; </a:t>
            </a:r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标志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56210" y="6504348"/>
            <a:ext cx="257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姓名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&amp; </a:t>
            </a:r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标志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4" name="Text Placeholder 22"/>
          <p:cNvSpPr txBox="1">
            <a:spLocks/>
          </p:cNvSpPr>
          <p:nvPr/>
        </p:nvSpPr>
        <p:spPr>
          <a:xfrm>
            <a:off x="9482607" y="2997948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35" name="Text Placeholder 22"/>
          <p:cNvSpPr txBox="1">
            <a:spLocks/>
          </p:cNvSpPr>
          <p:nvPr/>
        </p:nvSpPr>
        <p:spPr>
          <a:xfrm>
            <a:off x="9477168" y="5967757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6575" y="65313"/>
            <a:ext cx="1513677" cy="115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4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通过</a:t>
            </a:r>
            <a:r>
              <a:rPr lang="zh-CN" altLang="en-US" b="1" dirty="0" smtClean="0"/>
              <a:t>观察</a:t>
            </a:r>
            <a:r>
              <a:rPr lang="zh-CN" altLang="en-US" dirty="0" smtClean="0"/>
              <a:t>发现一个新的视角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对另一队伍中的一名成员进行采访，通过</a:t>
            </a:r>
            <a:r>
              <a:rPr lang="en-US" altLang="zh-CN" dirty="0" smtClean="0"/>
              <a:t>TA</a:t>
            </a:r>
            <a:r>
              <a:rPr lang="zh-CN" altLang="en-US" dirty="0" smtClean="0"/>
              <a:t>的叙述重新观察你的设计挑战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51669" y="2700644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便利贴记录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0110" y="7461650"/>
            <a:ext cx="7420094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800" dirty="0" smtClean="0">
                <a:latin typeface="Avenir Book" charset="0"/>
                <a:ea typeface="Avenir Book" charset="0"/>
                <a:cs typeface="Avenir Book" charset="0"/>
              </a:rPr>
              <a:t>采访小贴士</a:t>
            </a:r>
            <a:endParaRPr lang="en-US" altLang="zh-CN" sz="1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</a:t>
            </a:r>
            <a:r>
              <a:rPr lang="zh-CN" altLang="en-US" sz="1800" dirty="0" smtClean="0">
                <a:latin typeface="Avenir Book" charset="0"/>
                <a:ea typeface="Avenir Book" charset="0"/>
                <a:cs typeface="Avenir Book" charset="0"/>
              </a:rPr>
              <a:t>少说多听，</a:t>
            </a:r>
            <a:r>
              <a:rPr lang="en-US" altLang="zh-CN" sz="1800" dirty="0" smtClean="0">
                <a:latin typeface="Avenir Book" charset="0"/>
                <a:ea typeface="Avenir Book" charset="0"/>
                <a:cs typeface="Avenir Book" charset="0"/>
              </a:rPr>
              <a:t>80%</a:t>
            </a:r>
            <a:r>
              <a:rPr lang="zh-CN" altLang="en-US" sz="1800" dirty="0" smtClean="0">
                <a:latin typeface="Avenir Book" charset="0"/>
                <a:ea typeface="Avenir Book" charset="0"/>
                <a:cs typeface="Avenir Book" charset="0"/>
              </a:rPr>
              <a:t>的时间里让你的采访对象说出</a:t>
            </a:r>
            <a:r>
              <a:rPr lang="en-US" altLang="zh-CN" sz="1800" dirty="0" smtClean="0">
                <a:latin typeface="Avenir Book" charset="0"/>
                <a:ea typeface="Avenir Book" charset="0"/>
                <a:cs typeface="Avenir Book" charset="0"/>
              </a:rPr>
              <a:t>TA</a:t>
            </a:r>
            <a:r>
              <a:rPr lang="zh-CN" altLang="en-US" sz="1800" dirty="0" smtClean="0">
                <a:latin typeface="Avenir Book" charset="0"/>
                <a:ea typeface="Avenir Book" charset="0"/>
                <a:cs typeface="Avenir Book" charset="0"/>
              </a:rPr>
              <a:t>的故事</a:t>
            </a:r>
            <a:endParaRPr lang="en-US" sz="1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</a:t>
            </a:r>
            <a:r>
              <a:rPr lang="zh-CN" altLang="en-US" sz="1800" dirty="0" smtClean="0">
                <a:latin typeface="Avenir Book" charset="0"/>
                <a:ea typeface="Avenir Book" charset="0"/>
                <a:cs typeface="Avenir Book" charset="0"/>
              </a:rPr>
              <a:t>寻找问题、痛点和挑战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</a:t>
            </a:r>
            <a:r>
              <a:rPr lang="zh-CN" altLang="en-US" sz="1800" dirty="0" smtClean="0">
                <a:latin typeface="Avenir Book" charset="0"/>
                <a:ea typeface="Avenir Book" charset="0"/>
                <a:cs typeface="Avenir Book" charset="0"/>
              </a:rPr>
              <a:t>如果发现任何有意思的回答，追问“为什么？“</a:t>
            </a: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47608" y="3582676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20620" y="474315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59571" y="306045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835934" y="515108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772297" y="3202852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93632" y="3657319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6983" y="4372852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991" y="355714"/>
            <a:ext cx="886848" cy="546100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10008766" y="9030662"/>
            <a:ext cx="379465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10494096" y="9005462"/>
            <a:ext cx="374400" cy="3744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0974361" y="903066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1404226" y="903066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1834091" y="903066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2263956" y="903066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/>
          <p:cNvSpPr>
            <a:spLocks noChangeAspect="1"/>
          </p:cNvSpPr>
          <p:nvPr/>
        </p:nvSpPr>
        <p:spPr>
          <a:xfrm>
            <a:off x="10029721" y="904110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重新</a:t>
            </a:r>
            <a:r>
              <a:rPr lang="zh-CN" altLang="en-US" b="1" dirty="0" smtClean="0"/>
              <a:t>定义</a:t>
            </a:r>
            <a:r>
              <a:rPr lang="zh-CN" altLang="en-US" dirty="0" smtClean="0"/>
              <a:t>你的设计挑战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880110" y="1469007"/>
            <a:ext cx="11041380" cy="83975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利用采访得到的信息，重新定义一个以人为中心的设计挑战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0110" y="274594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51669" y="2308760"/>
            <a:ext cx="1623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我们采访了</a:t>
            </a:r>
            <a:r>
              <a:rPr lang="en-US" altLang="zh-CN" sz="1800" b="1" spc="70" dirty="0" smtClean="0">
                <a:latin typeface="Avenir Black" charset="0"/>
                <a:ea typeface="Avenir Black" charset="0"/>
                <a:cs typeface="Avenir Black" charset="0"/>
              </a:rPr>
              <a:t>…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07397" y="2755686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705212" y="2322390"/>
            <a:ext cx="1932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我们称呼</a:t>
            </a:r>
            <a:r>
              <a:rPr lang="en-US" altLang="zh-CN" sz="1800" b="1" spc="70" dirty="0" smtClean="0">
                <a:latin typeface="Avenir Black" charset="0"/>
                <a:ea typeface="Avenir Black" charset="0"/>
                <a:cs typeface="Avenir Black" charset="0"/>
              </a:rPr>
              <a:t>TA</a:t>
            </a:r>
            <a:r>
              <a:rPr lang="zh-CN" altLang="en-US" sz="1800" b="1" spc="70" dirty="0">
                <a:latin typeface="Avenir Black" charset="0"/>
                <a:ea typeface="Avenir Black" charset="0"/>
                <a:cs typeface="Avenir Black" charset="0"/>
              </a:rPr>
              <a:t>为</a:t>
            </a:r>
            <a:r>
              <a:rPr lang="en-US" altLang="zh-CN" sz="1800" b="1" spc="70" dirty="0" smtClean="0">
                <a:latin typeface="Avenir Black" charset="0"/>
                <a:ea typeface="Avenir Black" charset="0"/>
                <a:cs typeface="Avenir Black" charset="0"/>
              </a:rPr>
              <a:t>…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5211" y="3695360"/>
            <a:ext cx="23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画一</a:t>
            </a:r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幅</a:t>
            </a:r>
            <a:r>
              <a:rPr lang="en-US" altLang="zh-CN" sz="1400" dirty="0" smtClean="0">
                <a:latin typeface="Avenir Book" charset="0"/>
                <a:ea typeface="Avenir Book" charset="0"/>
                <a:cs typeface="Avenir Book" charset="0"/>
              </a:rPr>
              <a:t>TA</a:t>
            </a:r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的</a:t>
            </a:r>
            <a:endParaRPr lang="en-US" altLang="zh-CN" sz="1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肖像草图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80110" y="6227026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47001" y="5724525"/>
            <a:ext cx="1761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spc="70" dirty="0" smtClean="0">
                <a:latin typeface="Avenir Black" charset="0"/>
                <a:ea typeface="Avenir Black" charset="0"/>
                <a:cs typeface="Avenir Black" charset="0"/>
              </a:rPr>
              <a:t>TA</a:t>
            </a:r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说</a:t>
            </a:r>
            <a:r>
              <a:rPr lang="en-US" altLang="zh-CN" sz="1800" b="1" spc="70" dirty="0" smtClean="0">
                <a:latin typeface="Avenir Black" charset="0"/>
                <a:ea typeface="Avenir Black" charset="0"/>
                <a:cs typeface="Avenir Black" charset="0"/>
              </a:rPr>
              <a:t>TA</a:t>
            </a:r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需要</a:t>
            </a:r>
            <a:r>
              <a:rPr lang="en-US" altLang="zh-CN" sz="1800" b="1" spc="70" dirty="0" smtClean="0">
                <a:latin typeface="Avenir Black" charset="0"/>
                <a:ea typeface="Avenir Black" charset="0"/>
                <a:cs typeface="Avenir Black" charset="0"/>
              </a:rPr>
              <a:t>…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799711" y="6227026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694104" y="5724525"/>
            <a:ext cx="7227386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但是我们认为真正的问题在于</a:t>
            </a:r>
            <a:r>
              <a:rPr lang="en-US" altLang="zh-CN" sz="1800" b="1" spc="70" dirty="0" smtClean="0">
                <a:latin typeface="Avenir Black" charset="0"/>
                <a:ea typeface="Avenir Black" charset="0"/>
                <a:cs typeface="Avenir Black" charset="0"/>
              </a:rPr>
              <a:t>…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92296" y="3455882"/>
            <a:ext cx="2340000" cy="797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例如：爱干净先生，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algn="ctr">
              <a:lnSpc>
                <a:spcPct val="110000"/>
              </a:lnSpc>
            </a:pPr>
            <a:r>
              <a:rPr lang="en-US" altLang="zh-CN" sz="1400" dirty="0" smtClean="0">
                <a:latin typeface="Avenir Book" charset="0"/>
                <a:ea typeface="Avenir Book" charset="0"/>
                <a:cs typeface="Avenir Book" charset="0"/>
              </a:rPr>
              <a:t>DIY</a:t>
            </a:r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女王</a:t>
            </a:r>
            <a:endParaRPr lang="en-US" sz="1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>
              <a:lnSpc>
                <a:spcPct val="110000"/>
              </a:lnSpc>
            </a:pPr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日历狂人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90543" y="6960114"/>
            <a:ext cx="234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latin typeface="Avenir Book" charset="0"/>
                <a:ea typeface="Avenir Book" charset="0"/>
                <a:cs typeface="Avenir Book" charset="0"/>
              </a:rPr>
              <a:t>TA</a:t>
            </a:r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认为</a:t>
            </a:r>
            <a:endParaRPr lang="en-US" altLang="zh-CN" sz="1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最主要的问题和痛点</a:t>
            </a:r>
            <a:endParaRPr lang="en-US" altLang="zh-CN" sz="1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是</a:t>
            </a:r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什么？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803335" y="6777382"/>
            <a:ext cx="234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有什么</a:t>
            </a:r>
            <a:endParaRPr lang="en-US" altLang="zh-CN" sz="1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是你们看到了</a:t>
            </a:r>
            <a:endParaRPr lang="en-US" altLang="zh-CN" sz="1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但是</a:t>
            </a:r>
            <a:r>
              <a:rPr lang="en-US" altLang="zh-CN" sz="1400" dirty="0" smtClean="0">
                <a:latin typeface="Avenir Book" charset="0"/>
                <a:ea typeface="Avenir Book" charset="0"/>
                <a:cs typeface="Avenir Book" charset="0"/>
              </a:rPr>
              <a:t>TA</a:t>
            </a:r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没有看到的？</a:t>
            </a:r>
            <a:endParaRPr lang="en-US" sz="1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背后的需求是什么？</a:t>
            </a:r>
            <a:endParaRPr lang="en-US" sz="14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10929373" y="9019328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1138406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1182401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226395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147" y="46422"/>
            <a:ext cx="1172809" cy="110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6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>
            <a:spLocks noChangeAspect="1"/>
          </p:cNvSpPr>
          <p:nvPr/>
        </p:nvSpPr>
        <p:spPr>
          <a:xfrm>
            <a:off x="10034239" y="9041103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给</a:t>
            </a:r>
            <a:r>
              <a:rPr lang="zh-CN" altLang="en-US" b="1" dirty="0" smtClean="0"/>
              <a:t>点子</a:t>
            </a:r>
            <a:r>
              <a:rPr lang="zh-CN" altLang="en-US" dirty="0" smtClean="0"/>
              <a:t>画个草图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根据重新定义的问题进行创意，并从中选择一个绘制草图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6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14801" y="2873831"/>
            <a:ext cx="7806690" cy="590005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37386" y="2873831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41010" y="3467729"/>
            <a:ext cx="234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有什么</a:t>
            </a:r>
            <a:endParaRPr lang="en-US" altLang="zh-CN" sz="14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是你们看到了</a:t>
            </a:r>
            <a:endParaRPr lang="en-US" altLang="zh-CN" sz="14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但是</a:t>
            </a:r>
            <a:r>
              <a:rPr lang="en-US" altLang="zh-CN" sz="1400" dirty="0">
                <a:latin typeface="Avenir Book" charset="0"/>
                <a:ea typeface="Avenir Book" charset="0"/>
                <a:cs typeface="Avenir Book" charset="0"/>
              </a:rPr>
              <a:t>TA</a:t>
            </a:r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没有看到的？</a:t>
            </a:r>
            <a:endParaRPr lang="en-US" altLang="zh-CN" sz="14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endParaRPr lang="en-US" altLang="zh-CN" sz="14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背后的需求是什么？</a:t>
            </a:r>
            <a:endParaRPr lang="en-US" altLang="zh-CN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80109" y="2194491"/>
            <a:ext cx="2777491" cy="37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800" b="1" spc="70" dirty="0">
                <a:latin typeface="Avenir Black" charset="0"/>
                <a:ea typeface="Avenir Black" charset="0"/>
                <a:cs typeface="Avenir Black" charset="0"/>
              </a:rPr>
              <a:t>设计挑战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19551" y="2194491"/>
            <a:ext cx="2777491" cy="37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800" b="1" spc="70" dirty="0">
                <a:latin typeface="Avenir Black" charset="0"/>
                <a:ea typeface="Avenir Black" charset="0"/>
                <a:cs typeface="Avenir Black" charset="0"/>
              </a:rPr>
              <a:t>解决方案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1358589" y="9013367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1094412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1182401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1226395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881" y="151250"/>
            <a:ext cx="2314139" cy="9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>
            <a:spLocks noChangeAspect="1"/>
          </p:cNvSpPr>
          <p:nvPr/>
        </p:nvSpPr>
        <p:spPr>
          <a:xfrm>
            <a:off x="10038757" y="904110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为点子创建</a:t>
            </a:r>
            <a:r>
              <a:rPr lang="zh-CN" altLang="en-US" b="1" dirty="0" smtClean="0"/>
              <a:t>原型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80110" y="4277521"/>
            <a:ext cx="11041380" cy="159144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把你的想法建立出来！使用周围的物品和原料，把点子从无形变得有形！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1229">
            <a:off x="11574402" y="122531"/>
            <a:ext cx="890480" cy="8522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0110" y="7461650"/>
            <a:ext cx="780669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800" dirty="0" smtClean="0">
                <a:latin typeface="Avenir Book" charset="0"/>
                <a:ea typeface="Avenir Book" charset="0"/>
                <a:cs typeface="Avenir Book" charset="0"/>
              </a:rPr>
              <a:t>原型小贴士</a:t>
            </a:r>
            <a:endParaRPr lang="en-US" sz="1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</a:t>
            </a:r>
            <a:r>
              <a:rPr lang="zh-CN" altLang="en-US" sz="1800" dirty="0" smtClean="0">
                <a:latin typeface="Avenir Book" charset="0"/>
                <a:ea typeface="Avenir Book" charset="0"/>
                <a:cs typeface="Avenir Book" charset="0"/>
              </a:rPr>
              <a:t>不要讨论的太多！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zh-CN" altLang="en-US" sz="1800" dirty="0" smtClean="0">
                <a:latin typeface="Avenir Book" charset="0"/>
                <a:ea typeface="Avenir Book" charset="0"/>
                <a:cs typeface="Avenir Book" charset="0"/>
              </a:rPr>
              <a:t>只需要开始动手，然后魔法会发生！</a:t>
            </a:r>
            <a:endParaRPr lang="en-US" sz="1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</a:t>
            </a:r>
            <a:r>
              <a:rPr lang="zh-CN" altLang="en-US" sz="1800" dirty="0" smtClean="0">
                <a:latin typeface="Avenir Book" charset="0"/>
                <a:ea typeface="Avenir Book" charset="0"/>
                <a:cs typeface="Avenir Book" charset="0"/>
              </a:rPr>
              <a:t>尽量建立一些其他人可以和它发生互动的原型</a:t>
            </a:r>
            <a:endParaRPr lang="en-US" sz="1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</a:t>
            </a:r>
            <a:r>
              <a:rPr lang="zh-CN" altLang="en-US" sz="1800" dirty="0" smtClean="0">
                <a:latin typeface="Avenir Book" charset="0"/>
                <a:ea typeface="Avenir Book" charset="0"/>
                <a:cs typeface="Avenir Book" charset="0"/>
              </a:rPr>
              <a:t>你可以扮演原型的一部分</a:t>
            </a:r>
            <a:r>
              <a:rPr lang="en-US" altLang="zh-CN" sz="1800" dirty="0" smtClean="0">
                <a:latin typeface="Avenir Book" charset="0"/>
                <a:ea typeface="Avenir Book" charset="0"/>
                <a:cs typeface="Avenir Book" charset="0"/>
              </a:rPr>
              <a:t>——</a:t>
            </a:r>
            <a:r>
              <a:rPr lang="zh-CN" altLang="en-US" sz="1800" dirty="0" smtClean="0">
                <a:latin typeface="Avenir Book" charset="0"/>
                <a:ea typeface="Avenir Book" charset="0"/>
                <a:cs typeface="Avenir Book" charset="0"/>
              </a:rPr>
              <a:t>一个角色，或者一个“聪明“的物体</a:t>
            </a:r>
            <a:endParaRPr lang="en-US" sz="1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794021" y="9013367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094412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138406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1226395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4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/>
          <p:cNvSpPr>
            <a:spLocks noChangeAspect="1"/>
          </p:cNvSpPr>
          <p:nvPr/>
        </p:nvSpPr>
        <p:spPr>
          <a:xfrm>
            <a:off x="10043268" y="904110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测试</a:t>
            </a:r>
            <a:r>
              <a:rPr lang="zh-CN" altLang="en-US" dirty="0" smtClean="0"/>
              <a:t>你的原型</a:t>
            </a:r>
            <a:endParaRPr lang="en-US" b="1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把原型交给你的采访对象，</a:t>
            </a:r>
            <a:r>
              <a:rPr lang="en-US" altLang="zh-CN" dirty="0" smtClean="0"/>
              <a:t>TA</a:t>
            </a:r>
            <a:r>
              <a:rPr lang="zh-CN" altLang="en-US" dirty="0" smtClean="0"/>
              <a:t>怎么看？</a:t>
            </a:r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379029" y="2242457"/>
            <a:ext cx="0" cy="6583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-21771" y="5503790"/>
            <a:ext cx="12801600" cy="30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8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610164" y="2505948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037279" y="5016615"/>
            <a:ext cx="1143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好的地方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348732" y="5731548"/>
            <a:ext cx="1863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我们遇到的问题</a:t>
            </a:r>
            <a:endParaRPr lang="en-US" sz="24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546205" y="5027965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不足的地方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77700" y="5721678"/>
            <a:ext cx="1143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70" dirty="0">
                <a:latin typeface="Avenir Black" charset="0"/>
                <a:ea typeface="Avenir Black" charset="0"/>
                <a:cs typeface="Avenir Black" charset="0"/>
              </a:rPr>
              <a:t>新</a:t>
            </a:r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的点子</a:t>
            </a:r>
            <a:endParaRPr lang="en-US" sz="24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38629" y="227145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622973" y="2098078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851438" y="2434420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9504" y="7054790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54597" y="6486294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517855" y="613220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840980" y="6443959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2" y="198900"/>
            <a:ext cx="1126894" cy="7946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941" y="4128808"/>
            <a:ext cx="754854" cy="8024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393" y="4201991"/>
            <a:ext cx="684597" cy="72151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921" y="6228294"/>
            <a:ext cx="762745" cy="67583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784" y="6106464"/>
            <a:ext cx="844865" cy="841084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12229447" y="9013367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1094412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1138406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182401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原型</a:t>
            </a:r>
            <a:r>
              <a:rPr lang="zh-CN" altLang="en-US" b="1" dirty="0" smtClean="0"/>
              <a:t>迭代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80110" y="4947404"/>
            <a:ext cx="11355433" cy="166806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zh-CN" altLang="en-US" dirty="0" smtClean="0"/>
              <a:t>最后一步！根据得到的反馈，改进你的原型！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94296">
            <a:off x="10998369" y="1491"/>
            <a:ext cx="1481786" cy="933918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-1563780" y="5355680"/>
            <a:ext cx="21437312" cy="425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None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64008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28016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192024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56032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20040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4048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8056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2064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 dirty="0" smtClean="0">
                <a:solidFill>
                  <a:schemeClr val="bg1"/>
                </a:solidFill>
                <a:latin typeface="Avenir Light Oblique" charset="0"/>
                <a:ea typeface="Avenir Light Oblique" charset="0"/>
                <a:cs typeface="Avenir Light Oblique" charset="0"/>
              </a:rPr>
              <a:t>Created 2018 at the HPI School of Design Thinking</a:t>
            </a:r>
            <a:endParaRPr lang="en-US" sz="1400" i="1" dirty="0">
              <a:solidFill>
                <a:schemeClr val="bg1"/>
              </a:solidFill>
              <a:latin typeface="Avenir Light Oblique" charset="0"/>
              <a:ea typeface="Avenir Light Oblique" charset="0"/>
              <a:cs typeface="Avenir Light Oblique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83829" y="8176904"/>
            <a:ext cx="5924073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Created by Molly Wilson at the HPI School of Design Thinking, 2018</a:t>
            </a: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.</a:t>
            </a:r>
          </a:p>
          <a:p>
            <a:pPr algn="r">
              <a:lnSpc>
                <a:spcPct val="110000"/>
              </a:lnSpc>
            </a:pP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Chinese translation by </a:t>
            </a:r>
            <a:r>
              <a:rPr lang="en-US" sz="1200" i="1" dirty="0" err="1" smtClean="0">
                <a:latin typeface="Avenir Next" charset="0"/>
                <a:ea typeface="Avenir Next" charset="0"/>
                <a:cs typeface="Avenir Next" charset="0"/>
              </a:rPr>
              <a:t>Yani</a:t>
            </a: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1200" i="1" dirty="0" err="1" smtClean="0">
                <a:latin typeface="Avenir Next" charset="0"/>
                <a:ea typeface="Avenir Next" charset="0"/>
                <a:cs typeface="Avenir Next" charset="0"/>
              </a:rPr>
              <a:t>Guo</a:t>
            </a: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.</a:t>
            </a:r>
            <a:endParaRPr lang="en-US" sz="1200" i="1" dirty="0" smtClean="0">
              <a:latin typeface="Avenir Next" charset="0"/>
              <a:ea typeface="Avenir Next" charset="0"/>
              <a:cs typeface="Avenir Next" charset="0"/>
            </a:endParaRPr>
          </a:p>
          <a:p>
            <a:pPr algn="r">
              <a:lnSpc>
                <a:spcPct val="110000"/>
              </a:lnSpc>
            </a:pP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You are free to use and remix this activity – we encourage it! </a:t>
            </a:r>
          </a:p>
          <a:p>
            <a:pPr algn="r">
              <a:lnSpc>
                <a:spcPct val="110000"/>
              </a:lnSpc>
            </a:pP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Please credit us, and release all derivative works as Creative Commons.</a:t>
            </a:r>
          </a:p>
          <a:p>
            <a:pPr algn="r">
              <a:lnSpc>
                <a:spcPct val="110000"/>
              </a:lnSpc>
            </a:pPr>
            <a:endParaRPr lang="en-US" sz="1200" i="1" dirty="0" smtClean="0">
              <a:latin typeface="Avenir Next" charset="0"/>
              <a:ea typeface="Avenir Next" charset="0"/>
              <a:cs typeface="Avenir Next" charset="0"/>
            </a:endParaRPr>
          </a:p>
          <a:p>
            <a:pPr algn="r">
              <a:lnSpc>
                <a:spcPct val="110000"/>
              </a:lnSpc>
            </a:pPr>
            <a:r>
              <a:rPr lang="zh-CN" altLang="en-US" sz="1200" i="1" dirty="0">
                <a:latin typeface="Avenir Next" charset="0"/>
                <a:ea typeface="Avenir Next" charset="0"/>
                <a:cs typeface="Avenir Next" charset="0"/>
              </a:rPr>
              <a:t>中文</a:t>
            </a:r>
            <a:r>
              <a:rPr lang="zh-CN" altLang="en-US" sz="1200" i="1" dirty="0" smtClean="0">
                <a:latin typeface="Avenir Next" charset="0"/>
                <a:ea typeface="Avenir Next" charset="0"/>
                <a:cs typeface="Avenir Next" charset="0"/>
              </a:rPr>
              <a:t>翻译 </a:t>
            </a:r>
            <a:r>
              <a:rPr lang="en-US" altLang="zh-CN" sz="1200" i="1" dirty="0" smtClean="0">
                <a:latin typeface="Avenir Next" charset="0"/>
                <a:ea typeface="Avenir Next" charset="0"/>
                <a:cs typeface="Avenir Next" charset="0"/>
              </a:rPr>
              <a:t>- </a:t>
            </a:r>
            <a:r>
              <a:rPr lang="zh-CN" altLang="en-US" sz="1200" i="1" dirty="0" smtClean="0">
                <a:latin typeface="Avenir Next" charset="0"/>
                <a:ea typeface="Avenir Next" charset="0"/>
                <a:cs typeface="Avenir Next" charset="0"/>
              </a:rPr>
              <a:t>郭垭霓 </a:t>
            </a:r>
            <a:r>
              <a:rPr lang="en-US" altLang="zh-CN" sz="1200" i="1" dirty="0">
                <a:latin typeface="Avenir Next" charset="0"/>
                <a:ea typeface="Avenir Next" charset="0"/>
                <a:cs typeface="Avenir Next" charset="0"/>
              </a:rPr>
              <a:t>at the HPI School of Design Thinking, 2018.</a:t>
            </a:r>
          </a:p>
          <a:p>
            <a:pPr algn="r">
              <a:lnSpc>
                <a:spcPct val="110000"/>
              </a:lnSpc>
            </a:pPr>
            <a:endParaRPr lang="en-US" sz="1200" i="1" dirty="0"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56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4812</TotalTime>
  <Words>848</Words>
  <Application>Microsoft Macintosh PowerPoint</Application>
  <PresentationFormat>A3 Paper (297x420 mm)</PresentationFormat>
  <Paragraphs>121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Avenir Black</vt:lpstr>
      <vt:lpstr>Avenir Black Oblique</vt:lpstr>
      <vt:lpstr>Avenir Book</vt:lpstr>
      <vt:lpstr>Avenir Heavy</vt:lpstr>
      <vt:lpstr>Avenir Light Oblique</vt:lpstr>
      <vt:lpstr>Avenir Next</vt:lpstr>
      <vt:lpstr>Calibri</vt:lpstr>
      <vt:lpstr>等线</vt:lpstr>
      <vt:lpstr>等线 Light</vt:lpstr>
      <vt:lpstr>Arial</vt:lpstr>
      <vt:lpstr>Office Theme</vt:lpstr>
      <vt:lpstr>Design Dash</vt:lpstr>
      <vt:lpstr>你将要重新设计... </vt:lpstr>
      <vt:lpstr>首先了解你的队友们</vt:lpstr>
      <vt:lpstr>通过观察发现一个新的视角</vt:lpstr>
      <vt:lpstr>重新定义你的设计挑战</vt:lpstr>
      <vt:lpstr>给点子画个草图</vt:lpstr>
      <vt:lpstr>为点子创建原型</vt:lpstr>
      <vt:lpstr>测试你的原型</vt:lpstr>
      <vt:lpstr>原型迭代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</dc:title>
  <dc:creator>molly wilson</dc:creator>
  <cp:lastModifiedBy>molly wilson</cp:lastModifiedBy>
  <cp:revision>41</cp:revision>
  <cp:lastPrinted>2018-01-23T13:48:00Z</cp:lastPrinted>
  <dcterms:created xsi:type="dcterms:W3CDTF">2018-01-09T10:27:19Z</dcterms:created>
  <dcterms:modified xsi:type="dcterms:W3CDTF">2018-01-23T13:48:27Z</dcterms:modified>
</cp:coreProperties>
</file>